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58" y="1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DB9AE-A58F-C86A-02DA-E01AB8D2F1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175E2E-C1F6-288C-3303-3BC1671834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BACC1F-A2ED-12B0-E8F2-BD6DA032AA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9430E0-FCC0-45B5-B32C-39741AA2E6EF}" type="datetimeFigureOut">
              <a:rPr lang="en-US" smtClean="0"/>
              <a:t>2/4/2024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EEF3CF-98E4-C3BC-C15A-3A7AB3782C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5839A2-C70E-FF01-D502-4CB93DBC3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37098E-75BA-480D-B24C-29D72A7C87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3299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64E3C5-86A8-FD65-6194-5AA439BF52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E3D554C-5A71-E0FA-E918-60A09B16AD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688948-1E06-2789-89F5-19BDBAF0A0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9430E0-FCC0-45B5-B32C-39741AA2E6EF}" type="datetimeFigureOut">
              <a:rPr lang="en-US" smtClean="0"/>
              <a:t>2/4/2024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90D787-A768-D9AB-712D-1195028596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CD26B2-B02C-50B6-5CC2-F2670D9FE9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37098E-75BA-480D-B24C-29D72A7C87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3970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772B8C8-A15B-0E0B-E80E-79D66109755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5ED115D-FD5C-FAF7-5CA6-37F2D7F7A9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6938E0-1D61-3B77-E8BE-F5120F247E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9430E0-FCC0-45B5-B32C-39741AA2E6EF}" type="datetimeFigureOut">
              <a:rPr lang="en-US" smtClean="0"/>
              <a:t>2/4/2024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3A941B-224A-943A-8A44-D4216775CE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59D3B9-3746-8F10-2DBA-50B3BFA86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37098E-75BA-480D-B24C-29D72A7C87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5586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3CF18-CCA5-AFFA-2730-3DF0CFA6E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8B8C9C-AE36-AFF5-3155-073622C5A8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2FF9B4-0D83-FE84-57A4-F62B568D38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9430E0-FCC0-45B5-B32C-39741AA2E6EF}" type="datetimeFigureOut">
              <a:rPr lang="en-US" smtClean="0"/>
              <a:t>2/4/2024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E717D7-1426-87BE-BB6C-B1483DDF78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B18AD8-2A67-8844-5E79-CA3BAEBE4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37098E-75BA-480D-B24C-29D72A7C87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1139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B8C6B0-D213-1D15-D49E-D4289D9730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6BDE0A-9B1B-B754-64D6-DFD4714C62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38B832-6006-8181-C305-E7DF32C5F1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9430E0-FCC0-45B5-B32C-39741AA2E6EF}" type="datetimeFigureOut">
              <a:rPr lang="en-US" smtClean="0"/>
              <a:t>2/4/2024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18DFA1-FC68-3BBF-106C-849DC1D698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75D6C7-C346-7D8E-3E6E-092BF60E9F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37098E-75BA-480D-B24C-29D72A7C87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1988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7408C-A40B-E50C-ABCA-6FFEC908D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969E97-5CF1-AE00-C8B0-AD0FE6B025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BFFD6E-363B-925F-3228-D8C79910B9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B7FC5F-D624-B11D-956A-499B0FBEE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9430E0-FCC0-45B5-B32C-39741AA2E6EF}" type="datetimeFigureOut">
              <a:rPr lang="en-US" smtClean="0"/>
              <a:t>2/4/2024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08F42D-E2B4-C190-D5F7-9E8D879885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2BD729-F4C0-EF66-4D60-38BE3D56CC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37098E-75BA-480D-B24C-29D72A7C87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1858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BD95E-BCCD-33C4-E534-BC31624898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E66DFE-E374-6FE8-F06A-07BD0FD119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B3FA8D-B6FD-C4D0-D7C4-C6495A4CF1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A0E27BA-9A25-995C-E749-A7CEB8EC20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9BBB13F-9234-0A38-3AB0-676E12173F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9F678B6-0CAD-57D7-F96E-84219BA7AE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9430E0-FCC0-45B5-B32C-39741AA2E6EF}" type="datetimeFigureOut">
              <a:rPr lang="en-US" smtClean="0"/>
              <a:t>2/4/2024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ED9F66F-F3CC-2F1F-C118-D2D3C8A565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EE60161-B193-AF94-58ED-A6A3DEBCA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37098E-75BA-480D-B24C-29D72A7C87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4192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1A90F-0FD8-B200-61F4-1AEF3F3EB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4C8E963-665D-66F0-FD9C-E2A44494DD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9430E0-FCC0-45B5-B32C-39741AA2E6EF}" type="datetimeFigureOut">
              <a:rPr lang="en-US" smtClean="0"/>
              <a:t>2/4/2024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AEF053-17DA-AE8E-0A0A-6E41698FBD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15C987-F3CE-7140-B100-B7DBF766D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37098E-75BA-480D-B24C-29D72A7C87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159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F4D511A-B52B-2C49-E9BF-64CF22AD77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9430E0-FCC0-45B5-B32C-39741AA2E6EF}" type="datetimeFigureOut">
              <a:rPr lang="en-US" smtClean="0"/>
              <a:t>2/4/2024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6283667-15FB-04F0-E817-47AB03DD42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7B8FA6-F72A-D61F-AB9A-DDABB528AE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37098E-75BA-480D-B24C-29D72A7C87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9493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72714-6B8E-B69A-68C8-76DDA8D273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66D04C-00D1-C79C-E6D3-E52FF62042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B09F7A-F216-7BD4-5FE1-7FAAAA5E40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D758F2-D35D-59C0-7F3B-851DD9E499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9430E0-FCC0-45B5-B32C-39741AA2E6EF}" type="datetimeFigureOut">
              <a:rPr lang="en-US" smtClean="0"/>
              <a:t>2/4/2024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E5F714-71D1-30DE-50F7-44C7199D57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450730-4F13-096E-67EF-5B0C1B4692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37098E-75BA-480D-B24C-29D72A7C87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2427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CB407-0D7C-379A-96C2-26118090E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87E4B77-C6E5-26FF-4F56-C4072369ED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BBFEE2-F843-CE4A-240B-BF2705D52F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27F137-506D-2897-4BAD-820697AD91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9430E0-FCC0-45B5-B32C-39741AA2E6EF}" type="datetimeFigureOut">
              <a:rPr lang="en-US" smtClean="0"/>
              <a:t>2/4/2024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FE99A1-DB76-48A3-FC28-9DEA9A3D51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063179-E9B6-A3E8-8D77-D14498E35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37098E-75BA-480D-B24C-29D72A7C87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4339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25BC6D9-3228-0B52-250F-EAB31F17E4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226489-B95F-DE52-4FCA-C21D0041C2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21E4A4-DF1F-A93F-7898-16CCD16D5FE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9430E0-FCC0-45B5-B32C-39741AA2E6EF}" type="datetimeFigureOut">
              <a:rPr lang="en-US" smtClean="0"/>
              <a:t>2/4/2024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8A5305-BC51-5334-DA7D-642D6C1A130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BC3BCE-7FE5-6EDF-5A32-2F2FEE9C79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37098E-75BA-480D-B24C-29D72A7C87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1746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C5F2F8-86C5-4A63-9148-4DB70AC655F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CS 170 Machine Learning Part 4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DD2539-6523-FE73-03AC-071B5944799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Notes based from Dr. Eamonn Keogh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37996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59A2FC9-D155-47B0-4C78-8130698AC9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4330" y="369305"/>
            <a:ext cx="8314140" cy="6119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0444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7E097-86F4-A797-437A-956EFF656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580" y="365125"/>
            <a:ext cx="11072220" cy="6127750"/>
          </a:xfrm>
        </p:spPr>
        <p:txBody>
          <a:bodyPr/>
          <a:lstStyle/>
          <a:p>
            <a:r>
              <a:rPr lang="en-US" dirty="0"/>
              <a:t>Imagine </a:t>
            </a:r>
            <a:br>
              <a:rPr lang="en-US" dirty="0"/>
            </a:br>
            <a:r>
              <a:rPr lang="en-US" dirty="0"/>
              <a:t>agriculture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1168C6-865D-0BC6-A376-AFF0A92A72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6280" y="373485"/>
            <a:ext cx="8314140" cy="6119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0967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BA7D84B-AAD4-D9BD-BEE4-9AE0C9F666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9878" y="342632"/>
            <a:ext cx="8352244" cy="6172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6953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01B2AFB-4713-E5BA-9589-0064AC87CF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4171" y="380736"/>
            <a:ext cx="8283658" cy="6096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8784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C41C489-B068-E922-C8FC-F694C39753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1309" y="346443"/>
            <a:ext cx="8329382" cy="6165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8678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A572A1-810E-1101-5C54-A47CC7A5FD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9412" y="331201"/>
            <a:ext cx="8253175" cy="6195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4787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A7B4A66-ACBC-F9B7-F2AF-6DB7208EC4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7499" y="354063"/>
            <a:ext cx="8337002" cy="6149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948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EF0A9E4-F934-F664-F55E-B2820CA219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9412" y="361684"/>
            <a:ext cx="8253175" cy="6134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177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D0CFC35-17D9-D80F-AA5C-E5E854A481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1326" y="510287"/>
            <a:ext cx="8169348" cy="5837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5102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69AEAE6-3038-2699-44E6-59C0432DD0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4171" y="357874"/>
            <a:ext cx="8283658" cy="6142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4512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">
            <a:extLst>
              <a:ext uri="{FF2B5EF4-FFF2-40B4-BE49-F238E27FC236}">
                <a16:creationId xmlns:a16="http://schemas.microsoft.com/office/drawing/2014/main" id="{AECA81E0-40B7-4011-A1A3-054AB8477908}"/>
              </a:ext>
            </a:extLst>
          </p:cNvPr>
          <p:cNvSpPr txBox="1"/>
          <p:nvPr/>
        </p:nvSpPr>
        <p:spPr>
          <a:xfrm>
            <a:off x="332642" y="161120"/>
            <a:ext cx="598433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sz="4400" dirty="0"/>
              <a:t>Motivation for Clustering</a:t>
            </a:r>
          </a:p>
        </p:txBody>
      </p:sp>
      <p:sp>
        <p:nvSpPr>
          <p:cNvPr id="5" name="TextBox 9">
            <a:extLst>
              <a:ext uri="{FF2B5EF4-FFF2-40B4-BE49-F238E27FC236}">
                <a16:creationId xmlns:a16="http://schemas.microsoft.com/office/drawing/2014/main" id="{4226C32F-2080-40AD-B1D8-F0F910C61F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2642" y="1079059"/>
            <a:ext cx="8924238" cy="203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 dirty="0"/>
              <a:t>I get a call from my boss, asking me to pick up a Cambodian professor from the airport.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en-US" sz="1800" dirty="0"/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800" dirty="0"/>
              <a:t>Before I can get any more details, my phone dies.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en-US" sz="1800" dirty="0"/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800" dirty="0"/>
              <a:t>I know almost nothing about Cambodia, I have never met (to my knowledge) a Cambodian.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en-US" sz="1800" dirty="0"/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800" dirty="0"/>
              <a:t>In the baggage claim area, there are only three people, which one should I approach?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42671C2-F075-4E2C-B9F7-5BF5C5DC364F}"/>
              </a:ext>
            </a:extLst>
          </p:cNvPr>
          <p:cNvGrpSpPr/>
          <p:nvPr/>
        </p:nvGrpSpPr>
        <p:grpSpPr>
          <a:xfrm>
            <a:off x="431541" y="3429000"/>
            <a:ext cx="8245734" cy="3197143"/>
            <a:chOff x="0" y="4514850"/>
            <a:chExt cx="4306888" cy="1485900"/>
          </a:xfrm>
        </p:grpSpPr>
        <p:pic>
          <p:nvPicPr>
            <p:cNvPr id="7" name="Picture 6" descr="Image result for Cambodian">
              <a:extLst>
                <a:ext uri="{FF2B5EF4-FFF2-40B4-BE49-F238E27FC236}">
                  <a16:creationId xmlns:a16="http://schemas.microsoft.com/office/drawing/2014/main" id="{DC3A6A2A-7967-4118-B679-8CC59456A0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382" t="-2" r="17825" b="39551"/>
            <a:stretch>
              <a:fillRect/>
            </a:stretch>
          </p:blipFill>
          <p:spPr bwMode="auto">
            <a:xfrm>
              <a:off x="1344613" y="4514850"/>
              <a:ext cx="1490662" cy="1473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Picture 7" descr="Image result for iranian woman">
              <a:extLst>
                <a:ext uri="{FF2B5EF4-FFF2-40B4-BE49-F238E27FC236}">
                  <a16:creationId xmlns:a16="http://schemas.microsoft.com/office/drawing/2014/main" id="{C590F151-F7ED-4090-A251-1C0C3A6480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55" t="2" r="19429" b="10037"/>
            <a:stretch>
              <a:fillRect/>
            </a:stretch>
          </p:blipFill>
          <p:spPr bwMode="auto">
            <a:xfrm>
              <a:off x="2817813" y="4514850"/>
              <a:ext cx="1489075" cy="1473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8" descr="Related image">
              <a:extLst>
                <a:ext uri="{FF2B5EF4-FFF2-40B4-BE49-F238E27FC236}">
                  <a16:creationId xmlns:a16="http://schemas.microsoft.com/office/drawing/2014/main" id="{91412ECB-0631-468D-B623-E7998AB1256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788" r="23238" b="15462"/>
            <a:stretch>
              <a:fillRect/>
            </a:stretch>
          </p:blipFill>
          <p:spPr bwMode="auto">
            <a:xfrm>
              <a:off x="0" y="4514850"/>
              <a:ext cx="1457325" cy="1485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3559591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82F2F43-95A2-376B-C982-BDE5638B87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1791" y="323581"/>
            <a:ext cx="8268417" cy="6210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2373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6418A24-7818-4E69-9EBF-922B46CF7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74"/>
          <a:stretch>
            <a:fillRect/>
          </a:stretch>
        </p:blipFill>
        <p:spPr bwMode="auto">
          <a:xfrm>
            <a:off x="1675606" y="0"/>
            <a:ext cx="8840788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529635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DE87813-1E30-475F-BEE5-C085B06045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" y="142875"/>
            <a:ext cx="7358062" cy="51858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E39E2EF-8195-47AF-B5A1-B5B662D843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48488" y="5998369"/>
            <a:ext cx="41814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http://000024.org/religions_tree/</a:t>
            </a:r>
          </a:p>
        </p:txBody>
      </p:sp>
    </p:spTree>
    <p:extLst>
      <p:ext uri="{BB962C8B-B14F-4D97-AF65-F5344CB8AC3E}">
        <p14:creationId xmlns:p14="http://schemas.microsoft.com/office/powerpoint/2010/main" val="35180776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1D7DD5-D1EA-7B16-0C07-BF938B1289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6068" y="285477"/>
            <a:ext cx="8359864" cy="6287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8545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6ABA309-A17A-9A95-45DA-2DA04CFFD5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7499" y="491235"/>
            <a:ext cx="8337002" cy="5875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711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3384B6-07DC-E407-DCEC-2E8E78772C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3688" y="315960"/>
            <a:ext cx="8344623" cy="6226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991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59E948C-A408-8122-4F9D-C6B3C1FA8B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8930" y="342632"/>
            <a:ext cx="8314140" cy="6172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7828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7A8E005-3816-1786-F2A0-52F46AF7ED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0361" y="388356"/>
            <a:ext cx="8291278" cy="6081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3619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C4B506B-1019-9CF6-D509-AC04DF41DC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9412" y="365494"/>
            <a:ext cx="8253175" cy="6127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3877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BF00CD6-5541-E819-C7D8-CFF14E0CFC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3222" y="312150"/>
            <a:ext cx="8245555" cy="623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7890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2224A7C-2952-42E2-9C89-0E4DA024E3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27"/>
          <a:stretch>
            <a:fillRect/>
          </a:stretch>
        </p:blipFill>
        <p:spPr bwMode="auto">
          <a:xfrm>
            <a:off x="6431757" y="1276350"/>
            <a:ext cx="5672137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12">
            <a:extLst>
              <a:ext uri="{FF2B5EF4-FFF2-40B4-BE49-F238E27FC236}">
                <a16:creationId xmlns:a16="http://schemas.microsoft.com/office/drawing/2014/main" id="{A4C0E841-E2A8-4E84-B929-1906645EAE81}"/>
              </a:ext>
            </a:extLst>
          </p:cNvPr>
          <p:cNvSpPr txBox="1"/>
          <p:nvPr/>
        </p:nvSpPr>
        <p:spPr>
          <a:xfrm>
            <a:off x="172696" y="1400176"/>
            <a:ext cx="6609104" cy="461664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pPr marL="285750" indent="-28575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en-US" sz="1600" dirty="0"/>
              <a:t>The root is planet Earth.</a:t>
            </a:r>
          </a:p>
          <a:p>
            <a:pPr marL="285750" indent="-28575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en-US" sz="1600" dirty="0"/>
              <a:t>The major subtrees tend to be </a:t>
            </a:r>
            <a:r>
              <a:rPr lang="en-US" altLang="en-US" sz="1600" i="1" dirty="0"/>
              <a:t>continents</a:t>
            </a:r>
            <a:r>
              <a:rPr lang="en-US" altLang="en-US" sz="1600" dirty="0"/>
              <a:t>.</a:t>
            </a:r>
          </a:p>
          <a:p>
            <a:pPr marL="285750" indent="-28575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en-US" sz="1600" dirty="0"/>
              <a:t>The next level down are </a:t>
            </a:r>
            <a:r>
              <a:rPr lang="en-US" altLang="en-US" sz="1600" i="1" dirty="0"/>
              <a:t>regions</a:t>
            </a:r>
            <a:r>
              <a:rPr lang="en-US" altLang="en-US" sz="1600" dirty="0"/>
              <a:t>, sometimes split by rivers or deserts.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1600" dirty="0"/>
              <a:t>The next level down are </a:t>
            </a:r>
            <a:r>
              <a:rPr lang="en-US" altLang="en-US" sz="1600" i="1" dirty="0"/>
              <a:t>countries.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1600" dirty="0"/>
              <a:t>The next level down are </a:t>
            </a:r>
            <a:r>
              <a:rPr lang="en-US" altLang="en-US" sz="1600" i="1" dirty="0"/>
              <a:t>counties/states.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1600" dirty="0"/>
              <a:t>The next level down…</a:t>
            </a:r>
          </a:p>
          <a:p>
            <a:endParaRPr lang="en-US" altLang="en-US" sz="1800" i="1" dirty="0"/>
          </a:p>
          <a:p>
            <a:endParaRPr lang="en-US" altLang="en-US" sz="1800" i="1" dirty="0"/>
          </a:p>
          <a:p>
            <a:r>
              <a:rPr lang="en-US" altLang="en-US" sz="1800" dirty="0"/>
              <a:t>Note: </a:t>
            </a:r>
          </a:p>
          <a:p>
            <a:endParaRPr lang="en-US" altLang="en-US" sz="1800" dirty="0"/>
          </a:p>
          <a:p>
            <a:r>
              <a:rPr lang="en-US" altLang="en-US" sz="1800" dirty="0"/>
              <a:t>I know some subtrees very well, mostly Europe and North America.</a:t>
            </a:r>
          </a:p>
          <a:p>
            <a:endParaRPr lang="en-US" altLang="en-US" sz="1800" dirty="0"/>
          </a:p>
          <a:p>
            <a:r>
              <a:rPr lang="en-US" altLang="en-US" sz="1800" dirty="0"/>
              <a:t>Other subtrees, such as Africa, Middle East, Asia, I know superficially.</a:t>
            </a:r>
          </a:p>
          <a:p>
            <a:endParaRPr lang="en-US" altLang="en-US" sz="1800" dirty="0"/>
          </a:p>
          <a:p>
            <a:r>
              <a:rPr lang="en-US" altLang="en-US" sz="1800" dirty="0"/>
              <a:t>Yet other subtrees, Caribbean, middle East etc., I know almost nothing about. </a:t>
            </a:r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2D4805BE-1BD0-4528-BD92-78CF9BF05B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8145" y="258486"/>
            <a:ext cx="7081810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 dirty="0"/>
              <a:t>Over my life, I have implicitly built a “clustering” of all countries.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en-US" sz="1800" dirty="0"/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800" dirty="0"/>
              <a:t>Because of physical/political geography, this clustering has a tree structure.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en-US" sz="1800" dirty="0"/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995761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>
            <a:extLst>
              <a:ext uri="{FF2B5EF4-FFF2-40B4-BE49-F238E27FC236}">
                <a16:creationId xmlns:a16="http://schemas.microsoft.com/office/drawing/2014/main" id="{40F66587-E7DE-49C4-9A4D-721BF2CF08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7412" y="2746375"/>
            <a:ext cx="8321675" cy="4111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pPr eaLnBrk="1" hangingPunct="1">
              <a:buFontTx/>
              <a:buChar char="•"/>
              <a:defRPr/>
            </a:pPr>
            <a:r>
              <a:rPr lang="en-US" b="1"/>
              <a:t> </a:t>
            </a:r>
            <a:r>
              <a:rPr kumimoji="1" lang="en-US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Helvetica" pitchFamily="34" charset="0"/>
              </a:rPr>
              <a:t>Single linkage (nearest neighbor):</a:t>
            </a:r>
            <a:r>
              <a:rPr lang="en-US"/>
              <a:t> </a:t>
            </a:r>
            <a:r>
              <a:rPr lang="en-US" sz="2000"/>
              <a:t>In this method the distance between two clusters is determined by the distance of the two closest objects (nearest neighbors) in the different clusters.</a:t>
            </a:r>
          </a:p>
          <a:p>
            <a:pPr eaLnBrk="1" hangingPunct="1">
              <a:buFontTx/>
              <a:buChar char="•"/>
              <a:defRPr/>
            </a:pPr>
            <a:r>
              <a:rPr lang="en-US"/>
              <a:t> </a:t>
            </a:r>
            <a:r>
              <a:rPr kumimoji="1" lang="en-US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Helvetica" pitchFamily="34" charset="0"/>
              </a:rPr>
              <a:t>Complete linkage (furthest neighbor):</a:t>
            </a:r>
            <a:r>
              <a:rPr lang="en-US" b="1"/>
              <a:t> </a:t>
            </a:r>
            <a:r>
              <a:rPr lang="en-US" sz="2000"/>
              <a:t>In this method, the distances between clusters are determined by the greatest distance between any two objects in the different clusters (i.e., by the "furthest neighbors").</a:t>
            </a:r>
            <a:r>
              <a:rPr lang="en-US"/>
              <a:t> </a:t>
            </a:r>
          </a:p>
          <a:p>
            <a:pPr eaLnBrk="1" hangingPunct="1">
              <a:buFontTx/>
              <a:buChar char="•"/>
              <a:defRPr/>
            </a:pPr>
            <a:r>
              <a:rPr lang="en-US" b="1"/>
              <a:t> </a:t>
            </a:r>
            <a:r>
              <a:rPr kumimoji="1" lang="en-US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Helvetica" pitchFamily="34" charset="0"/>
              </a:rPr>
              <a:t>Group average linkage</a:t>
            </a:r>
            <a:r>
              <a:rPr lang="en-US" b="1"/>
              <a:t>:</a:t>
            </a:r>
            <a:r>
              <a:rPr lang="en-US"/>
              <a:t> </a:t>
            </a:r>
            <a:r>
              <a:rPr lang="en-US" sz="2000"/>
              <a:t>In this method, the distance between two clusters is calculated as the average distance between all pairs of objects in the two different clusters</a:t>
            </a:r>
            <a:r>
              <a:rPr lang="en-US"/>
              <a:t>.</a:t>
            </a:r>
          </a:p>
          <a:p>
            <a:pPr eaLnBrk="1" hangingPunct="1">
              <a:buFontTx/>
              <a:buChar char="•"/>
              <a:defRPr/>
            </a:pPr>
            <a:r>
              <a:rPr lang="en-US"/>
              <a:t> </a:t>
            </a:r>
            <a:r>
              <a:rPr kumimoji="1" lang="en-US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Helvetica" pitchFamily="34" charset="0"/>
              </a:rPr>
              <a:t>Wards Linkage</a:t>
            </a:r>
            <a:r>
              <a:rPr lang="en-US"/>
              <a:t>: </a:t>
            </a:r>
            <a:r>
              <a:rPr lang="en-US" sz="2000"/>
              <a:t>In this method, we try to minimize the variance of the merged clusters</a:t>
            </a:r>
            <a:endParaRPr lang="en-US"/>
          </a:p>
          <a:p>
            <a:pPr eaLnBrk="1" hangingPunct="1">
              <a:buFontTx/>
              <a:buChar char="•"/>
              <a:defRPr/>
            </a:pPr>
            <a:endParaRPr lang="en-US" sz="2000"/>
          </a:p>
        </p:txBody>
      </p:sp>
      <p:sp>
        <p:nvSpPr>
          <p:cNvPr id="3" name="Text Box 2">
            <a:extLst>
              <a:ext uri="{FF2B5EF4-FFF2-40B4-BE49-F238E27FC236}">
                <a16:creationId xmlns:a16="http://schemas.microsoft.com/office/drawing/2014/main" id="{995708CB-27A3-4175-B17D-C4D28DB130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7911" y="623887"/>
            <a:ext cx="7940675" cy="1800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pPr eaLnBrk="1" hangingPunct="1">
              <a:defRPr/>
            </a:pPr>
            <a:r>
              <a:rPr lang="en-US" sz="2800">
                <a:effectLst>
                  <a:outerShdw blurRad="38100" dist="38100" dir="2700000" algn="tl">
                    <a:srgbClr val="C0C0C0"/>
                  </a:outerShdw>
                </a:effectLst>
              </a:rPr>
              <a:t>We know how to measure the distance between two objects, but defining the distance between an object and a cluster, or defining the distance between two clusters is non obvious.  </a:t>
            </a:r>
          </a:p>
        </p:txBody>
      </p:sp>
    </p:spTree>
    <p:extLst>
      <p:ext uri="{BB962C8B-B14F-4D97-AF65-F5344CB8AC3E}">
        <p14:creationId xmlns:p14="http://schemas.microsoft.com/office/powerpoint/2010/main" val="30475062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90047BC-8C5E-FBEE-42C0-32F5051CD3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8930" y="357874"/>
            <a:ext cx="8314140" cy="6142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4981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C8CC932-751F-F104-4C0D-4B34C9BB4D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5119" y="308339"/>
            <a:ext cx="8321761" cy="6241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4884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BE08452-D406-B942-5711-2C502AFB5C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8930" y="407408"/>
            <a:ext cx="8314140" cy="6043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7377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4370614-83A4-232B-6D4F-F080196A4E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1791" y="346443"/>
            <a:ext cx="8268417" cy="6165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294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EE6F52-8BFC-1CFC-C3CB-7F1804CCAE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9878" y="361684"/>
            <a:ext cx="8352244" cy="6134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8806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9">
            <a:extLst>
              <a:ext uri="{FF2B5EF4-FFF2-40B4-BE49-F238E27FC236}">
                <a16:creationId xmlns:a16="http://schemas.microsoft.com/office/drawing/2014/main" id="{2D4805BE-1BD0-4528-BD92-78CF9BF05B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1769" y="157162"/>
            <a:ext cx="5122862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 dirty="0"/>
              <a:t>I know Cambodian is in the same subtree as Thailand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800" dirty="0"/>
              <a:t>I didn’t know several Thai people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800" dirty="0"/>
              <a:t>The lady in the middle looks like my Thai friends.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42671C2-F075-4E2C-B9F7-5BF5C5DC364F}"/>
              </a:ext>
            </a:extLst>
          </p:cNvPr>
          <p:cNvGrpSpPr/>
          <p:nvPr/>
        </p:nvGrpSpPr>
        <p:grpSpPr>
          <a:xfrm>
            <a:off x="181768" y="3543300"/>
            <a:ext cx="6981031" cy="2695576"/>
            <a:chOff x="0" y="4514850"/>
            <a:chExt cx="4306888" cy="1485900"/>
          </a:xfrm>
        </p:grpSpPr>
        <p:pic>
          <p:nvPicPr>
            <p:cNvPr id="4" name="Picture 3" descr="Image result for Cambodian">
              <a:extLst>
                <a:ext uri="{FF2B5EF4-FFF2-40B4-BE49-F238E27FC236}">
                  <a16:creationId xmlns:a16="http://schemas.microsoft.com/office/drawing/2014/main" id="{DC3A6A2A-7967-4118-B679-8CC59456A0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382" t="-2" r="17825" b="39551"/>
            <a:stretch>
              <a:fillRect/>
            </a:stretch>
          </p:blipFill>
          <p:spPr bwMode="auto">
            <a:xfrm>
              <a:off x="1344613" y="4514850"/>
              <a:ext cx="1490662" cy="1473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" name="Picture 4" descr="Image result for iranian woman">
              <a:extLst>
                <a:ext uri="{FF2B5EF4-FFF2-40B4-BE49-F238E27FC236}">
                  <a16:creationId xmlns:a16="http://schemas.microsoft.com/office/drawing/2014/main" id="{C590F151-F7ED-4090-A251-1C0C3A6480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55" t="2" r="19429" b="10037"/>
            <a:stretch>
              <a:fillRect/>
            </a:stretch>
          </p:blipFill>
          <p:spPr bwMode="auto">
            <a:xfrm>
              <a:off x="2817813" y="4514850"/>
              <a:ext cx="1489075" cy="1473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Picture 5" descr="Related image">
              <a:extLst>
                <a:ext uri="{FF2B5EF4-FFF2-40B4-BE49-F238E27FC236}">
                  <a16:creationId xmlns:a16="http://schemas.microsoft.com/office/drawing/2014/main" id="{91412ECB-0631-468D-B623-E7998AB1256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788" r="23238" b="15462"/>
            <a:stretch>
              <a:fillRect/>
            </a:stretch>
          </p:blipFill>
          <p:spPr bwMode="auto">
            <a:xfrm>
              <a:off x="0" y="4514850"/>
              <a:ext cx="1457325" cy="1485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A2224A7C-2952-42E2-9C89-0E4DA024E3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27"/>
          <a:stretch>
            <a:fillRect/>
          </a:stretch>
        </p:blipFill>
        <p:spPr bwMode="auto">
          <a:xfrm>
            <a:off x="6519863" y="619124"/>
            <a:ext cx="5672137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560349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9">
            <a:extLst>
              <a:ext uri="{FF2B5EF4-FFF2-40B4-BE49-F238E27FC236}">
                <a16:creationId xmlns:a16="http://schemas.microsoft.com/office/drawing/2014/main" id="{AED13A1A-BAC6-41A0-AE02-3EA1FA6479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1150" y="412750"/>
            <a:ext cx="5672136" cy="52937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600" i="1" dirty="0">
                <a:solidFill>
                  <a:srgbClr val="33CC33"/>
                </a:solidFill>
              </a:rPr>
              <a:t>What religion is mostly likely for a person from Oman?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en-US" sz="1600" i="1" dirty="0">
              <a:solidFill>
                <a:srgbClr val="7030A0"/>
              </a:solidFill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600" i="1" dirty="0">
                <a:solidFill>
                  <a:srgbClr val="FF33CC"/>
                </a:solidFill>
              </a:rPr>
              <a:t>What religion is mostly likely for a person from Andorra?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en-US" sz="1600" dirty="0"/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600" dirty="0"/>
              <a:t>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600" dirty="0"/>
              <a:t>Of course, hierarchical thinking can lead you astray..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en-US" sz="1600" dirty="0"/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600" i="1" dirty="0">
                <a:solidFill>
                  <a:srgbClr val="7030A0"/>
                </a:solidFill>
              </a:rPr>
              <a:t>What language do they speak in Paraguay?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en-US" sz="1600" dirty="0"/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600" dirty="0"/>
              <a:t>I don’t know, but snice it is the South American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600" dirty="0"/>
              <a:t>Subtree, and most of those counties speak Spanish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600" dirty="0"/>
              <a:t>I will (correctly) guess Spanish.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en-US" sz="1600" dirty="0"/>
          </a:p>
          <a:p>
            <a:pPr>
              <a:spcBef>
                <a:spcPct val="0"/>
              </a:spcBef>
              <a:buFontTx/>
              <a:buNone/>
            </a:pPr>
            <a:endParaRPr lang="en-US" altLang="en-US" sz="1600" dirty="0"/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600" i="1" dirty="0">
                <a:solidFill>
                  <a:srgbClr val="7030A0"/>
                </a:solidFill>
              </a:rPr>
              <a:t>What language do they speak in Guyana? 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en-US" sz="1600" dirty="0"/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600" dirty="0"/>
              <a:t>I don’t know, but snice it is the South American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600" dirty="0"/>
              <a:t>Subtree, and most of those counties speak Spanish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600" dirty="0"/>
              <a:t>I will guess Spanish. However, English is its official and most spoken language. 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en-US" sz="1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0392CA-D58A-438A-B4DB-8BEA06A6EB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27"/>
          <a:stretch>
            <a:fillRect/>
          </a:stretch>
        </p:blipFill>
        <p:spPr bwMode="auto">
          <a:xfrm>
            <a:off x="6096000" y="504825"/>
            <a:ext cx="5672137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447992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9">
            <a:extLst>
              <a:ext uri="{FF2B5EF4-FFF2-40B4-BE49-F238E27FC236}">
                <a16:creationId xmlns:a16="http://schemas.microsoft.com/office/drawing/2014/main" id="{4226C32F-2080-40AD-B1D8-F0F910C61F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001" y="228391"/>
            <a:ext cx="10832249" cy="2800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600" i="1" dirty="0"/>
              <a:t>Clustering</a:t>
            </a:r>
            <a:r>
              <a:rPr lang="en-US" altLang="en-US" sz="1600" dirty="0"/>
              <a:t> lets you reason about the world.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en-US" sz="1600" dirty="0"/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600" dirty="0"/>
              <a:t>It allows you to generalize from incomplete information, to make predictions.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en-US" sz="1600" dirty="0"/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600" b="1" dirty="0"/>
              <a:t>If you want to know a property of an object X. Place that object X into the cluster it belongs in, then use the most common property of that cluster to predict X’s property. 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en-US" sz="1600" dirty="0"/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600" dirty="0"/>
              <a:t>We probably do this, thousands of times per day (without realizing we are doing it).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en-US" sz="1600" dirty="0"/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600" dirty="0"/>
              <a:t>For example, what does this animal eat? Fish, Carrion, Grass, Insects, Roots, Blood, Worms, Pollen, Wood, Fungus, Fruit, Tree Gum…..									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B1652B-DF94-49C6-B1DA-AD4E3E6FF7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2656" y="3343275"/>
            <a:ext cx="3185789" cy="2476500"/>
          </a:xfrm>
          <a:prstGeom prst="rect">
            <a:avLst/>
          </a:prstGeom>
        </p:spPr>
      </p:pic>
      <p:sp>
        <p:nvSpPr>
          <p:cNvPr id="4" name="TextBox 10">
            <a:extLst>
              <a:ext uri="{FF2B5EF4-FFF2-40B4-BE49-F238E27FC236}">
                <a16:creationId xmlns:a16="http://schemas.microsoft.com/office/drawing/2014/main" id="{DDE66047-2FCB-45C0-B382-AC255E07F6F2}"/>
              </a:ext>
            </a:extLst>
          </p:cNvPr>
          <p:cNvSpPr txBox="1"/>
          <p:nvPr/>
        </p:nvSpPr>
        <p:spPr>
          <a:xfrm>
            <a:off x="9582150" y="5964615"/>
            <a:ext cx="10668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pPr algn="l"/>
            <a:r>
              <a:rPr lang="en-US" sz="1600" dirty="0"/>
              <a:t>Pronghorn</a:t>
            </a:r>
          </a:p>
        </p:txBody>
      </p:sp>
    </p:spTree>
    <p:extLst>
      <p:ext uri="{BB962C8B-B14F-4D97-AF65-F5344CB8AC3E}">
        <p14:creationId xmlns:p14="http://schemas.microsoft.com/office/powerpoint/2010/main" val="8123466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926D68B-C0D8-4F11-8B5B-21D6891FF2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71675" y="104775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en-US" sz="6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What is Clustering?</a:t>
            </a:r>
          </a:p>
        </p:txBody>
      </p:sp>
      <p:sp>
        <p:nvSpPr>
          <p:cNvPr id="3" name="Text Box 1029">
            <a:extLst>
              <a:ext uri="{FF2B5EF4-FFF2-40B4-BE49-F238E27FC236}">
                <a16:creationId xmlns:a16="http://schemas.microsoft.com/office/drawing/2014/main" id="{3B0C446C-D29A-46EC-BB6D-C4A512006A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29506" y="1247775"/>
            <a:ext cx="8351837" cy="137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 dirty="0"/>
              <a:t>Also called </a:t>
            </a:r>
            <a:r>
              <a:rPr lang="en-US" altLang="en-US" sz="2800" i="1" dirty="0"/>
              <a:t>unsupervised learning</a:t>
            </a:r>
            <a:r>
              <a:rPr lang="en-US" altLang="en-US" sz="2800" dirty="0"/>
              <a:t>, sometimes called </a:t>
            </a:r>
            <a:r>
              <a:rPr lang="en-US" altLang="en-US" sz="2800" i="1" dirty="0"/>
              <a:t>classification</a:t>
            </a:r>
            <a:r>
              <a:rPr lang="en-US" altLang="en-US" sz="2800" dirty="0"/>
              <a:t> by statisticians and </a:t>
            </a:r>
            <a:r>
              <a:rPr lang="en-US" altLang="en-US" sz="2800" i="1" dirty="0"/>
              <a:t>sorting</a:t>
            </a:r>
            <a:r>
              <a:rPr lang="en-US" altLang="en-US" sz="2800" dirty="0"/>
              <a:t> by psychologists and </a:t>
            </a:r>
            <a:r>
              <a:rPr lang="en-US" altLang="en-US" sz="2800" i="1" dirty="0"/>
              <a:t>segmentation</a:t>
            </a:r>
            <a:r>
              <a:rPr lang="en-US" altLang="en-US" sz="2800" dirty="0"/>
              <a:t> by people in marketing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F84770A-A471-43DE-9DAB-6A4F952335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9506" y="3162025"/>
            <a:ext cx="7781925" cy="2922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2400" dirty="0"/>
              <a:t> Organizing data into classes such that there is</a:t>
            </a:r>
          </a:p>
          <a:p>
            <a:pPr lvl="1" eaLnBrk="1" hangingPunct="1">
              <a:spcBef>
                <a:spcPct val="50000"/>
              </a:spcBef>
              <a:buFontTx/>
              <a:buChar char="•"/>
            </a:pPr>
            <a:r>
              <a:rPr lang="en-US" altLang="en-US" sz="2000" dirty="0"/>
              <a:t> high intra-class similarity</a:t>
            </a:r>
          </a:p>
          <a:p>
            <a:pPr lvl="1" eaLnBrk="1" hangingPunct="1">
              <a:spcBef>
                <a:spcPct val="50000"/>
              </a:spcBef>
              <a:buFontTx/>
              <a:buChar char="•"/>
            </a:pPr>
            <a:r>
              <a:rPr lang="en-US" altLang="en-US" sz="2000" dirty="0"/>
              <a:t> low inter-class similarity</a:t>
            </a:r>
            <a:r>
              <a:rPr lang="en-US" altLang="en-US" sz="2400" dirty="0"/>
              <a:t> 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en-US" sz="2400" dirty="0"/>
              <a:t>  Finding the class labels and the number of classes directly from the data (in contrast to classification).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en-US" sz="2400" dirty="0"/>
              <a:t> More informally, finding natural groupings among objects. </a:t>
            </a:r>
          </a:p>
        </p:txBody>
      </p:sp>
    </p:spTree>
    <p:extLst>
      <p:ext uri="{BB962C8B-B14F-4D97-AF65-F5344CB8AC3E}">
        <p14:creationId xmlns:p14="http://schemas.microsoft.com/office/powerpoint/2010/main" val="9061474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462F927-0F4C-BEBE-02F2-9C8627727F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475" y="335012"/>
            <a:ext cx="9991725" cy="6187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6647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0F41B26-0B85-1867-5E98-DE6450A6C2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2257" y="270236"/>
            <a:ext cx="8367485" cy="6317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6399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1147</TotalTime>
  <Words>712</Words>
  <Application>Microsoft Office PowerPoint</Application>
  <PresentationFormat>Widescreen</PresentationFormat>
  <Paragraphs>76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0" baseType="lpstr">
      <vt:lpstr>Arial</vt:lpstr>
      <vt:lpstr>Calibri</vt:lpstr>
      <vt:lpstr>Calibri Light</vt:lpstr>
      <vt:lpstr>Helvetica</vt:lpstr>
      <vt:lpstr>Office Theme</vt:lpstr>
      <vt:lpstr>CS 170 Machine Learning Part 4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Imagine  agriculture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170 Machine Learning Part 4</dc:title>
  <dc:creator>Charles Seager</dc:creator>
  <cp:lastModifiedBy>Charles Seager</cp:lastModifiedBy>
  <cp:revision>2</cp:revision>
  <dcterms:created xsi:type="dcterms:W3CDTF">2024-02-04T22:18:28Z</dcterms:created>
  <dcterms:modified xsi:type="dcterms:W3CDTF">2024-02-05T17:26:12Z</dcterms:modified>
</cp:coreProperties>
</file>